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94" y="84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presProps" Target="presProps.xml"  /><Relationship Id="rId79" Type="http://schemas.openxmlformats.org/officeDocument/2006/relationships/viewProps" Target="viewProps.xml"  /><Relationship Id="rId8" Type="http://schemas.openxmlformats.org/officeDocument/2006/relationships/slide" Target="slides/slide6.xml"  /><Relationship Id="rId80" Type="http://schemas.openxmlformats.org/officeDocument/2006/relationships/theme" Target="theme/theme1.xml"  /><Relationship Id="rId81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4A0424-CB68-4F66-A487-E1E017530ED2}" type="datetime1">
              <a:rPr lang="ko-KR" altLang="en-US"/>
              <a:pPr lvl="0">
                <a:defRPr/>
              </a:pPr>
              <a:t>2023-04-09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5BF6153-EC39-435B-9357-16A45ED2D0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6.png"  /><Relationship Id="rId4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7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7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3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7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7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8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8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4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5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6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7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5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60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6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61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61.png"  /><Relationship Id="rId4" Type="http://schemas.openxmlformats.org/officeDocument/2006/relationships/image" Target="../media/image33.png"  /><Relationship Id="rId5" Type="http://schemas.microsoft.com/office/2007/relationships/hdphoto" Target="../embeddings/oleObject1.wdp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62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12" Type="http://schemas.openxmlformats.org/officeDocument/2006/relationships/image" Target="../media/image72.png"  /><Relationship Id="rId13" Type="http://schemas.openxmlformats.org/officeDocument/2006/relationships/image" Target="../media/image73.png"  /><Relationship Id="rId14" Type="http://schemas.openxmlformats.org/officeDocument/2006/relationships/image" Target="../media/image74.png"  /><Relationship Id="rId15" Type="http://schemas.openxmlformats.org/officeDocument/2006/relationships/image" Target="../media/image75.png"  /><Relationship Id="rId16" Type="http://schemas.openxmlformats.org/officeDocument/2006/relationships/image" Target="../media/image76.png"  /><Relationship Id="rId17" Type="http://schemas.openxmlformats.org/officeDocument/2006/relationships/image" Target="../media/image77.png"  /><Relationship Id="rId18" Type="http://schemas.openxmlformats.org/officeDocument/2006/relationships/image" Target="../media/image78.png"  /><Relationship Id="rId19" Type="http://schemas.openxmlformats.org/officeDocument/2006/relationships/image" Target="../media/image79.png"  /><Relationship Id="rId2" Type="http://schemas.openxmlformats.org/officeDocument/2006/relationships/image" Target="../media/image6.png"  /><Relationship Id="rId20" Type="http://schemas.openxmlformats.org/officeDocument/2006/relationships/image" Target="../media/image80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1"/>
            <a:ext cx="18288000" cy="10299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95700"/>
            <a:ext cx="1031594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9600" y="27813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온라인 재능판매 사이트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19600" y="2781300"/>
            <a:ext cx="4495800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Noto Sans KR"/>
                <a:ea typeface="Noto Sans KR"/>
              </a:rPr>
              <a:t>온</a:t>
            </a:r>
            <a:r>
              <a:rPr lang="en-US" altLang="ko-KR" sz="2400" b="1">
                <a:latin typeface="Noto Sans KR"/>
                <a:ea typeface="Noto Sans KR"/>
              </a:rPr>
              <a:t>&amp;</a:t>
            </a:r>
            <a:r>
              <a:rPr lang="ko-KR" altLang="en-US" sz="2400" b="1">
                <a:latin typeface="Noto Sans KR"/>
                <a:ea typeface="Noto Sans KR"/>
              </a:rPr>
              <a:t>오프라인 강의판매 사이트</a:t>
            </a:r>
            <a:endParaRPr lang="ko-KR" altLang="en-US" sz="2400" b="1">
              <a:latin typeface="Noto Sans KR"/>
              <a:ea typeface="Noto Sans KR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00" y="3555383"/>
            <a:ext cx="10820400" cy="633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4343400" y="1104900"/>
            <a:ext cx="3200400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>
                <a:latin typeface="Noto Sans KR"/>
                <a:ea typeface="Noto Sans KR"/>
              </a:rPr>
              <a:t>개발동기</a:t>
            </a:r>
            <a:endParaRPr lang="ko-KR" altLang="en-US" sz="6000" b="1">
              <a:latin typeface="Noto Sans KR"/>
              <a:ea typeface="Noto Sans K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157" y="4056102"/>
            <a:ext cx="3612243" cy="54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rPr>
              <a:t>1-2. </a:t>
            </a:r>
            <a:r>
              <a: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rPr>
              <a:t>기획의도</a:t>
            </a:r>
            <a:endParaRPr lang="ko-KR" altLang="en-US" sz="3000" b="1">
              <a:solidFill>
                <a:schemeClr val="bg1">
                  <a:lumMod val="75000"/>
                </a:schemeClr>
              </a:solidFill>
              <a:latin typeface="Noto Sans KR"/>
              <a:ea typeface="Noto Sans K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3141702"/>
            <a:ext cx="3612243" cy="61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>
                <a:solidFill>
                  <a:srgbClr val="7030a0"/>
                </a:solidFill>
                <a:latin typeface="Noto Sans KR"/>
                <a:ea typeface="Noto Sans KR"/>
              </a:rPr>
              <a:t>1-1. </a:t>
            </a:r>
            <a:r>
              <a:rPr lang="ko-KR" altLang="en-US" sz="3500" b="1">
                <a:solidFill>
                  <a:srgbClr val="7030a0"/>
                </a:solidFill>
                <a:latin typeface="Noto Sans KR"/>
                <a:ea typeface="Noto Sans KR"/>
              </a:rPr>
              <a:t>개발동기</a:t>
            </a:r>
            <a:endParaRPr lang="ko-KR" altLang="en-US" sz="3500" b="1">
              <a:solidFill>
                <a:srgbClr val="7030a0"/>
              </a:solidFill>
              <a:latin typeface="Noto Sans KR"/>
              <a:ea typeface="Noto Sans KR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0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0" b="1">
                  <a:latin typeface="Noto Sans KR"/>
                  <a:ea typeface="Noto Sans KR"/>
                </a:rPr>
                <a:t>01</a:t>
              </a:r>
              <a:endParaRPr lang="ko-KR" altLang="en-US" sz="6000" b="1">
                <a:latin typeface="Noto Sans KR"/>
                <a:ea typeface="Noto Sans KR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0" y="5696436"/>
              <a:ext cx="3200400" cy="572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latin typeface="Noto Sans KR"/>
                  <a:ea typeface="Noto Sans KR"/>
                </a:rPr>
                <a:t>프로젝트개요</a:t>
              </a:r>
              <a:endParaRPr lang="ko-KR" altLang="en-US" sz="3200" b="1">
                <a:latin typeface="Noto Sans KR"/>
                <a:ea typeface="Noto Sans KR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828675" y="5672435"/>
            <a:ext cx="304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강의실 대여 사이트는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? 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295900"/>
            <a:ext cx="13430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4" name="TextBox 2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19600" y="2781300"/>
            <a:ext cx="4038600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Noto Sans KR"/>
                <a:ea typeface="Noto Sans KR"/>
              </a:rPr>
              <a:t>장소 대여 사이트</a:t>
            </a:r>
            <a:endParaRPr lang="ko-KR" altLang="en-US" sz="2400" b="1">
              <a:latin typeface="Noto Sans KR"/>
              <a:ea typeface="Noto Sans K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1104900"/>
            <a:ext cx="3200400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>
                <a:latin typeface="Noto Sans KR"/>
                <a:ea typeface="Noto Sans KR"/>
              </a:rPr>
              <a:t>개발동기</a:t>
            </a:r>
            <a:endParaRPr lang="ko-KR" altLang="en-US" sz="6000" b="1">
              <a:latin typeface="Noto Sans KR"/>
              <a:ea typeface="Noto Sans K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157" y="4056102"/>
            <a:ext cx="3612243" cy="54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rPr>
              <a:t>1-2. </a:t>
            </a:r>
            <a:r>
              <a: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rPr>
              <a:t>기획의도</a:t>
            </a:r>
            <a:endParaRPr lang="ko-KR" altLang="en-US" sz="3000" b="1">
              <a:solidFill>
                <a:schemeClr val="bg1">
                  <a:lumMod val="75000"/>
                </a:schemeClr>
              </a:solidFill>
              <a:latin typeface="Noto Sans KR"/>
              <a:ea typeface="Noto Sans K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3141702"/>
            <a:ext cx="3612243" cy="61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>
                <a:solidFill>
                  <a:srgbClr val="7030a0"/>
                </a:solidFill>
                <a:latin typeface="Noto Sans KR"/>
                <a:ea typeface="Noto Sans KR"/>
              </a:rPr>
              <a:t>1-1. </a:t>
            </a:r>
            <a:r>
              <a:rPr lang="ko-KR" altLang="en-US" sz="3500" b="1">
                <a:solidFill>
                  <a:srgbClr val="7030a0"/>
                </a:solidFill>
                <a:latin typeface="Noto Sans KR"/>
                <a:ea typeface="Noto Sans KR"/>
              </a:rPr>
              <a:t>개발동기</a:t>
            </a:r>
            <a:endParaRPr lang="ko-KR" altLang="en-US" sz="3500" b="1">
              <a:solidFill>
                <a:srgbClr val="7030a0"/>
              </a:solidFill>
              <a:latin typeface="Noto Sans KR"/>
              <a:ea typeface="Noto Sans KR"/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0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0" b="1">
                  <a:latin typeface="Noto Sans KR"/>
                  <a:ea typeface="Noto Sans KR"/>
                </a:rPr>
                <a:t>01</a:t>
              </a:r>
              <a:endParaRPr lang="ko-KR" altLang="en-US" sz="6000" b="1">
                <a:latin typeface="Noto Sans KR"/>
                <a:ea typeface="Noto Sans KR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0" y="5696436"/>
              <a:ext cx="3200400" cy="572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latin typeface="Noto Sans KR"/>
                  <a:ea typeface="Noto Sans KR"/>
                </a:rPr>
                <a:t>프로젝트개요</a:t>
              </a:r>
              <a:endParaRPr lang="ko-KR" altLang="en-US" sz="3200" b="1">
                <a:latin typeface="Noto Sans KR"/>
                <a:ea typeface="Noto Sans KR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5801" y="3390900"/>
            <a:ext cx="12156799" cy="615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105400"/>
            <a:ext cx="1362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300044" y="4762500"/>
            <a:ext cx="324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온라인 재능판매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4800" y="5215235"/>
            <a:ext cx="3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+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04372" y="5672435"/>
            <a:ext cx="362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오프라인 강의판매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33675" y="6129635"/>
            <a:ext cx="76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+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91800" y="6586835"/>
            <a:ext cx="263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0157" y="40561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157" y="31417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7" name="TextBox 2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7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02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프로젝트상세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1089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</a:t>
            </a:r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구조도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0305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2-2. ERD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53800" y="59449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2-3.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3600" b="1" dirty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1316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52" name="TextBox 5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500" b="1" dirty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구조도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52700"/>
            <a:ext cx="6096000" cy="718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9" name="TextBox 1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104" name="TextBox 103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500" b="1" dirty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4343400" y="1104900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구조도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프로세스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7801" y="2552700"/>
            <a:ext cx="11887200" cy="7597491"/>
            <a:chOff x="5417811" y="2439993"/>
            <a:chExt cx="12144707" cy="7740760"/>
          </a:xfrm>
        </p:grpSpPr>
        <p:grpSp>
          <p:nvGrpSpPr>
            <p:cNvPr id="17" name="그룹 16"/>
            <p:cNvGrpSpPr/>
            <p:nvPr/>
          </p:nvGrpSpPr>
          <p:grpSpPr>
            <a:xfrm>
              <a:off x="5417811" y="2654193"/>
              <a:ext cx="12144707" cy="7229472"/>
              <a:chOff x="5417811" y="2654193"/>
              <a:chExt cx="12144707" cy="7229472"/>
            </a:xfrm>
          </p:grpSpPr>
          <p:grpSp>
            <p:nvGrpSpPr>
              <p:cNvPr id="18" name="그룹 1005"/>
              <p:cNvGrpSpPr/>
              <p:nvPr/>
            </p:nvGrpSpPr>
            <p:grpSpPr>
              <a:xfrm flipH="1">
                <a:off x="16677849" y="3543300"/>
                <a:ext cx="684638" cy="686806"/>
                <a:chOff x="16144463" y="2829898"/>
                <a:chExt cx="1235978" cy="1239892"/>
              </a:xfrm>
            </p:grpSpPr>
            <p:pic>
              <p:nvPicPr>
                <p:cNvPr id="80" name="Object 1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144463" y="2829898"/>
                  <a:ext cx="1235978" cy="1239892"/>
                </a:xfrm>
                <a:prstGeom prst="rect">
                  <a:avLst/>
                </a:prstGeom>
              </p:spPr>
            </p:pic>
          </p:grpSp>
          <p:grpSp>
            <p:nvGrpSpPr>
              <p:cNvPr id="19" name="그룹 1006"/>
              <p:cNvGrpSpPr/>
              <p:nvPr/>
            </p:nvGrpSpPr>
            <p:grpSpPr>
              <a:xfrm>
                <a:off x="5578577" y="3210084"/>
                <a:ext cx="775058" cy="775058"/>
                <a:chOff x="5500457" y="3054552"/>
                <a:chExt cx="1165232" cy="1165232"/>
              </a:xfrm>
            </p:grpSpPr>
            <p:pic>
              <p:nvPicPr>
                <p:cNvPr id="79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500457" y="3054552"/>
                  <a:ext cx="1165232" cy="1165232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010"/>
              <p:cNvGrpSpPr/>
              <p:nvPr/>
            </p:nvGrpSpPr>
            <p:grpSpPr>
              <a:xfrm>
                <a:off x="5608596" y="6431767"/>
                <a:ext cx="774000" cy="774000"/>
                <a:chOff x="5448890" y="6374376"/>
                <a:chExt cx="1088444" cy="1088444"/>
              </a:xfrm>
            </p:grpSpPr>
            <p:pic>
              <p:nvPicPr>
                <p:cNvPr id="78" name="Object 3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48890" y="6374376"/>
                  <a:ext cx="1088444" cy="1088444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/>
              <p:cNvSpPr/>
              <p:nvPr/>
            </p:nvSpPr>
            <p:spPr>
              <a:xfrm>
                <a:off x="14237493" y="4653508"/>
                <a:ext cx="1818000" cy="4859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판매 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검토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/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전환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4244024" y="3371145"/>
                <a:ext cx="1818000" cy="42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공지사항 작성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4240958" y="4011053"/>
                <a:ext cx="1818000" cy="4282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/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판매자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Q&amp;A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답변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17811" y="4046749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전문가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77817" y="4336200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관리자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451455" y="7366353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일반 회원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27" name="꺾인 연결선 26"/>
              <p:cNvCxnSpPr>
                <a:stCxn id="79" idx="3"/>
                <a:endCxn id="28" idx="1"/>
              </p:cNvCxnSpPr>
              <p:nvPr/>
            </p:nvCxnSpPr>
            <p:spPr>
              <a:xfrm flipV="1">
                <a:off x="6353635" y="2961145"/>
                <a:ext cx="3885368" cy="636468"/>
              </a:xfrm>
              <a:prstGeom prst="bentConnector3">
                <a:avLst>
                  <a:gd name="adj1" fmla="val 2595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10239003" y="2737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마이 페이지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1" name="꺾인 연결선 30"/>
              <p:cNvCxnSpPr>
                <a:stCxn id="28" idx="2"/>
                <a:endCxn id="33" idx="0"/>
              </p:cNvCxnSpPr>
              <p:nvPr/>
            </p:nvCxnSpPr>
            <p:spPr>
              <a:xfrm rot="5400000">
                <a:off x="9572443" y="2511303"/>
                <a:ext cx="608006" cy="1955067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8392879" y="3792839"/>
                <a:ext cx="1012066" cy="3351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990320" y="3799546"/>
                <a:ext cx="1723398" cy="8176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나의 서비스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등록 및 전체 서비스 확인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5" name="꺾인 연결선 34"/>
              <p:cNvCxnSpPr>
                <a:stCxn id="28" idx="2"/>
                <a:endCxn id="34" idx="0"/>
              </p:cNvCxnSpPr>
              <p:nvPr/>
            </p:nvCxnSpPr>
            <p:spPr>
              <a:xfrm rot="5400000">
                <a:off x="10545643" y="3491209"/>
                <a:ext cx="614713" cy="196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12227754" y="3799546"/>
                <a:ext cx="1003027" cy="3468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수익 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7" name="꺾인 연결선 36"/>
              <p:cNvCxnSpPr>
                <a:stCxn id="28" idx="2"/>
                <a:endCxn id="36" idx="0"/>
              </p:cNvCxnSpPr>
              <p:nvPr/>
            </p:nvCxnSpPr>
            <p:spPr>
              <a:xfrm rot="16200000" flipH="1">
                <a:off x="11484267" y="2554544"/>
                <a:ext cx="614713" cy="187528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꺾인 연결선 37"/>
              <p:cNvCxnSpPr>
                <a:stCxn id="79" idx="0"/>
              </p:cNvCxnSpPr>
              <p:nvPr/>
            </p:nvCxnSpPr>
            <p:spPr>
              <a:xfrm rot="5400000" flipH="1" flipV="1">
                <a:off x="9827120" y="-1206820"/>
                <a:ext cx="555891" cy="8277918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24" idx="2"/>
                <a:endCxn id="40" idx="1"/>
              </p:cNvCxnSpPr>
              <p:nvPr/>
            </p:nvCxnSpPr>
            <p:spPr>
              <a:xfrm rot="16200000" flipH="1">
                <a:off x="5737077" y="4614772"/>
                <a:ext cx="1283802" cy="837633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6797794" y="545180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등록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504170" y="5334360"/>
                <a:ext cx="1607157" cy="6788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문의사항 답변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구매자와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1:1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메신저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42" name="직선 연결선 41"/>
              <p:cNvCxnSpPr>
                <a:stCxn id="40" idx="3"/>
                <a:endCxn id="41" idx="1"/>
              </p:cNvCxnSpPr>
              <p:nvPr/>
            </p:nvCxnSpPr>
            <p:spPr>
              <a:xfrm flipV="1">
                <a:off x="8027745" y="5673787"/>
                <a:ext cx="476425" cy="17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꺾인 연결선 42"/>
              <p:cNvCxnSpPr>
                <a:stCxn id="26" idx="2"/>
              </p:cNvCxnSpPr>
              <p:nvPr/>
            </p:nvCxnSpPr>
            <p:spPr>
              <a:xfrm rot="16200000" flipH="1">
                <a:off x="9130595" y="4574502"/>
                <a:ext cx="2172373" cy="8445951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/>
              <p:nvPr/>
            </p:nvCxnSpPr>
            <p:spPr>
              <a:xfrm flipV="1">
                <a:off x="16012857" y="2654193"/>
                <a:ext cx="49167" cy="7229472"/>
              </a:xfrm>
              <a:prstGeom prst="bentConnector3">
                <a:avLst>
                  <a:gd name="adj1" fmla="val 3593738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꺾인 연결선 44"/>
              <p:cNvCxnSpPr>
                <a:stCxn id="78" idx="3"/>
                <a:endCxn id="46" idx="1"/>
              </p:cNvCxnSpPr>
              <p:nvPr/>
            </p:nvCxnSpPr>
            <p:spPr>
              <a:xfrm flipV="1">
                <a:off x="6382596" y="6814989"/>
                <a:ext cx="4971204" cy="377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직사각형 45"/>
              <p:cNvSpPr/>
              <p:nvPr/>
            </p:nvSpPr>
            <p:spPr>
              <a:xfrm>
                <a:off x="11353800" y="659130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마이 페이지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47" name="꺾인 연결선 46"/>
              <p:cNvCxnSpPr>
                <a:stCxn id="21" idx="1"/>
                <a:endCxn id="40" idx="0"/>
              </p:cNvCxnSpPr>
              <p:nvPr/>
            </p:nvCxnSpPr>
            <p:spPr>
              <a:xfrm rot="10800000" flipV="1">
                <a:off x="7412771" y="4896496"/>
                <a:ext cx="6824723" cy="555303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8466642" y="7507113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찜목록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910221" y="7507113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353800" y="7507112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캐시충전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2797379" y="7507111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회원정보 변경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4240958" y="750258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회원 탈퇴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53" name="꺾인 연결선 52"/>
              <p:cNvCxnSpPr>
                <a:stCxn id="48" idx="0"/>
                <a:endCxn id="46" idx="2"/>
              </p:cNvCxnSpPr>
              <p:nvPr/>
            </p:nvCxnSpPr>
            <p:spPr>
              <a:xfrm rot="5400000" flipH="1" flipV="1">
                <a:off x="10290979" y="5829316"/>
                <a:ext cx="468436" cy="288715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9" idx="0"/>
                <a:endCxn id="46" idx="2"/>
              </p:cNvCxnSpPr>
              <p:nvPr/>
            </p:nvCxnSpPr>
            <p:spPr>
              <a:xfrm rot="5400000" flipH="1" flipV="1">
                <a:off x="11012768" y="6551106"/>
                <a:ext cx="468436" cy="144357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50" idx="0"/>
                <a:endCxn id="46" idx="2"/>
              </p:cNvCxnSpPr>
              <p:nvPr/>
            </p:nvCxnSpPr>
            <p:spPr>
              <a:xfrm rot="5400000" flipH="1" flipV="1">
                <a:off x="11734559" y="7272895"/>
                <a:ext cx="468435" cy="1270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51" idx="0"/>
                <a:endCxn id="46" idx="2"/>
              </p:cNvCxnSpPr>
              <p:nvPr/>
            </p:nvCxnSpPr>
            <p:spPr>
              <a:xfrm rot="16200000" flipV="1">
                <a:off x="12456349" y="6551104"/>
                <a:ext cx="468434" cy="144357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52" idx="0"/>
                <a:endCxn id="46" idx="2"/>
              </p:cNvCxnSpPr>
              <p:nvPr/>
            </p:nvCxnSpPr>
            <p:spPr>
              <a:xfrm rot="16200000" flipV="1">
                <a:off x="13180401" y="5827053"/>
                <a:ext cx="463909" cy="288715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꺾인 연결선 57"/>
              <p:cNvCxnSpPr>
                <a:stCxn id="59" idx="0"/>
                <a:endCxn id="78" idx="3"/>
              </p:cNvCxnSpPr>
              <p:nvPr/>
            </p:nvCxnSpPr>
            <p:spPr>
              <a:xfrm rot="16200000" flipV="1">
                <a:off x="5983394" y="7217970"/>
                <a:ext cx="1754641" cy="956236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직사각형 58"/>
              <p:cNvSpPr/>
              <p:nvPr/>
            </p:nvSpPr>
            <p:spPr>
              <a:xfrm>
                <a:off x="6649919" y="8573408"/>
                <a:ext cx="1377826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콘텐츠 조회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8506806" y="8449783"/>
                <a:ext cx="1570398" cy="6946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문의사항 문의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판매자와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1:1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메신저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1" name="꺾인 연결선 60"/>
              <p:cNvCxnSpPr>
                <a:stCxn id="60" idx="1"/>
                <a:endCxn id="59" idx="3"/>
              </p:cNvCxnSpPr>
              <p:nvPr/>
            </p:nvCxnSpPr>
            <p:spPr>
              <a:xfrm rot="10800000" flipV="1">
                <a:off x="8027746" y="8797095"/>
                <a:ext cx="479061" cy="1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10591800" y="544506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3" name="직선 연결선 62"/>
              <p:cNvCxnSpPr>
                <a:stCxn id="41" idx="3"/>
                <a:endCxn id="62" idx="1"/>
              </p:cNvCxnSpPr>
              <p:nvPr/>
            </p:nvCxnSpPr>
            <p:spPr>
              <a:xfrm flipV="1">
                <a:off x="10111327" y="5668749"/>
                <a:ext cx="480473" cy="50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/>
              <p:cNvSpPr/>
              <p:nvPr/>
            </p:nvSpPr>
            <p:spPr>
              <a:xfrm>
                <a:off x="10591800" y="8573409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5" name="직선 연결선 64"/>
              <p:cNvCxnSpPr>
                <a:stCxn id="60" idx="3"/>
                <a:endCxn id="64" idx="1"/>
              </p:cNvCxnSpPr>
              <p:nvPr/>
            </p:nvCxnSpPr>
            <p:spPr>
              <a:xfrm>
                <a:off x="10077204" y="8797096"/>
                <a:ext cx="514596" cy="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/>
              <p:cNvSpPr/>
              <p:nvPr/>
            </p:nvSpPr>
            <p:spPr>
              <a:xfrm>
                <a:off x="12333649" y="8573408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 확정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333648" y="5441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확정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8" name="직선 연결선 67"/>
              <p:cNvCxnSpPr>
                <a:stCxn id="64" idx="3"/>
                <a:endCxn id="66" idx="1"/>
              </p:cNvCxnSpPr>
              <p:nvPr/>
            </p:nvCxnSpPr>
            <p:spPr>
              <a:xfrm flipV="1">
                <a:off x="11821751" y="8797097"/>
                <a:ext cx="511898" cy="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stCxn id="62" idx="3"/>
                <a:endCxn id="67" idx="1"/>
              </p:cNvCxnSpPr>
              <p:nvPr/>
            </p:nvCxnSpPr>
            <p:spPr>
              <a:xfrm flipV="1">
                <a:off x="11821751" y="5665145"/>
                <a:ext cx="511897" cy="360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/>
              <p:cNvSpPr/>
              <p:nvPr/>
            </p:nvSpPr>
            <p:spPr>
              <a:xfrm>
                <a:off x="14102531" y="856926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리뷰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71" name="직선 연결선 70"/>
              <p:cNvCxnSpPr>
                <a:stCxn id="66" idx="3"/>
                <a:endCxn id="70" idx="1"/>
              </p:cNvCxnSpPr>
              <p:nvPr/>
            </p:nvCxnSpPr>
            <p:spPr>
              <a:xfrm flipV="1">
                <a:off x="13563600" y="8792949"/>
                <a:ext cx="538931" cy="414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/>
              <p:cNvSpPr/>
              <p:nvPr/>
            </p:nvSpPr>
            <p:spPr>
              <a:xfrm>
                <a:off x="14102530" y="5441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리뷰 답변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73" name="직선 연결선 72"/>
              <p:cNvCxnSpPr>
                <a:stCxn id="67" idx="3"/>
                <a:endCxn id="72" idx="1"/>
              </p:cNvCxnSpPr>
              <p:nvPr/>
            </p:nvCxnSpPr>
            <p:spPr>
              <a:xfrm>
                <a:off x="13563599" y="5665145"/>
                <a:ext cx="538931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 73"/>
              <p:cNvCxnSpPr>
                <a:stCxn id="80" idx="3"/>
                <a:endCxn id="21" idx="3"/>
              </p:cNvCxnSpPr>
              <p:nvPr/>
            </p:nvCxnSpPr>
            <p:spPr>
              <a:xfrm rot="10800000" flipV="1">
                <a:off x="16055493" y="3886703"/>
                <a:ext cx="622356" cy="1009794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 74"/>
              <p:cNvCxnSpPr>
                <a:stCxn id="80" idx="3"/>
                <a:endCxn id="23" idx="3"/>
              </p:cNvCxnSpPr>
              <p:nvPr/>
            </p:nvCxnSpPr>
            <p:spPr>
              <a:xfrm rot="10800000" flipV="1">
                <a:off x="16058959" y="3886703"/>
                <a:ext cx="618891" cy="33847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75"/>
              <p:cNvCxnSpPr>
                <a:stCxn id="80" idx="3"/>
                <a:endCxn id="22" idx="3"/>
              </p:cNvCxnSpPr>
              <p:nvPr/>
            </p:nvCxnSpPr>
            <p:spPr>
              <a:xfrm rot="10800000">
                <a:off x="16062025" y="3585345"/>
                <a:ext cx="615825" cy="301358"/>
              </a:xfrm>
              <a:prstGeom prst="bentConnector3">
                <a:avLst>
                  <a:gd name="adj1" fmla="val 52121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꺾인 연결선 76"/>
              <p:cNvCxnSpPr>
                <a:stCxn id="80" idx="3"/>
              </p:cNvCxnSpPr>
              <p:nvPr/>
            </p:nvCxnSpPr>
            <p:spPr>
              <a:xfrm rot="10800000">
                <a:off x="16062025" y="2654193"/>
                <a:ext cx="615825" cy="123251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7" name="직사각형 146"/>
            <p:cNvSpPr/>
            <p:nvPr/>
          </p:nvSpPr>
          <p:spPr>
            <a:xfrm>
              <a:off x="14439757" y="9586576"/>
              <a:ext cx="1573100" cy="5941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전환 신청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장소대여자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4244024" y="2439993"/>
              <a:ext cx="1818000" cy="42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권한 부여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50" name="TextBox 14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152" name="직선 연결선 15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1" y="2533427"/>
            <a:ext cx="13409353" cy="70929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43" name="TextBox 42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9" name="TextBox 1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384061" y="2533427"/>
            <a:ext cx="13409353" cy="7208238"/>
            <a:chOff x="1712369" y="1051305"/>
            <a:chExt cx="14467621" cy="1174618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69" y="1051305"/>
              <a:ext cx="14467621" cy="1155829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750712" y="1054101"/>
              <a:ext cx="7977487" cy="26362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39986" y="3039214"/>
              <a:ext cx="325115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회원 가입 및 마이페이지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59433" y="3193630"/>
              <a:ext cx="310627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판매자 인증</a:t>
              </a:r>
              <a:r>
                <a:rPr lang="en-US" altLang="ko-KR" dirty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 </a:t>
              </a:r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장소판매자 인증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913511" y="1054100"/>
              <a:ext cx="3904089" cy="276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0712" y="3822702"/>
              <a:ext cx="7977487" cy="4368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98370" y="7557993"/>
              <a:ext cx="260092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재능 판매 관련 테이블</a:t>
              </a:r>
              <a:endParaRPr lang="ko-KR" altLang="en-US" dirty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913511" y="3915244"/>
              <a:ext cx="6142388" cy="55755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058310" y="8856270"/>
              <a:ext cx="1915376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장소 대여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50278" y="8284044"/>
              <a:ext cx="7977922" cy="45134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08029" y="12133992"/>
              <a:ext cx="3007568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오프라인 강의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13511" y="9681278"/>
              <a:ext cx="5615722" cy="311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59433" y="12153006"/>
              <a:ext cx="2194527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게시판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59" name="TextBox 58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3" name="TextBox 4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0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"/>
            <a:ext cx="18288000" cy="102782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468600" y="495300"/>
            <a:ext cx="2362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" name="TextBox 1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0" y="3362496"/>
            <a:ext cx="131762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429293" y="2450606"/>
            <a:ext cx="3033790" cy="449900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기본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56127" y="6484323"/>
            <a:ext cx="3011473" cy="487977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로그인 시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8" name="TextBox 3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82" y="7737185"/>
            <a:ext cx="1295381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82" y="7737185"/>
            <a:ext cx="12953818" cy="1752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0" y="3362496"/>
            <a:ext cx="131762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429293" y="2450606"/>
            <a:ext cx="3033790" cy="449900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56127" y="6484323"/>
            <a:ext cx="3011473" cy="487977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 시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3458179" y="3431735"/>
            <a:ext cx="4215921" cy="1213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3462479" y="7511801"/>
            <a:ext cx="4215921" cy="1213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87421" y="6438900"/>
            <a:ext cx="5152379" cy="896583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로그아웃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마이런업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닉네임 환영메시지 활성화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1063611" y="7335483"/>
            <a:ext cx="2394568" cy="856018"/>
            <a:chOff x="7921557" y="647153"/>
            <a:chExt cx="2594042" cy="1978839"/>
          </a:xfrm>
        </p:grpSpPr>
        <p:cxnSp>
          <p:nvCxnSpPr>
            <p:cNvPr id="96" name="직선 연결선 95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endCxn id="94" idx="2"/>
            </p:cNvCxnSpPr>
            <p:nvPr/>
          </p:nvCxnSpPr>
          <p:spPr>
            <a:xfrm flipH="1" flipV="1">
              <a:off x="7921557" y="647153"/>
              <a:ext cx="765246" cy="19788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6" name="TextBox 35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5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9" y="2417176"/>
            <a:ext cx="6859911" cy="78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10515599" y="2426711"/>
            <a:ext cx="1828801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10515600" y="5242370"/>
            <a:ext cx="2286000" cy="39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10515598" y="8061771"/>
            <a:ext cx="2286002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4" name="TextBox 33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6" name="TextBox 4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6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9" y="2417176"/>
            <a:ext cx="6859911" cy="78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10515599" y="2426711"/>
            <a:ext cx="1828801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515600" y="5242370"/>
            <a:ext cx="2286000" cy="39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515598" y="8061771"/>
            <a:ext cx="2286002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40674" y="2625989"/>
            <a:ext cx="2474925" cy="2318814"/>
            <a:chOff x="7162800" y="2625989"/>
            <a:chExt cx="3352799" cy="792712"/>
          </a:xfrm>
        </p:grpSpPr>
        <p:cxnSp>
          <p:nvCxnSpPr>
            <p:cNvPr id="9" name="직선 연결선 8"/>
            <p:cNvCxnSpPr>
              <a:stCxn id="67" idx="1"/>
            </p:cNvCxnSpPr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7162800" y="2625989"/>
              <a:ext cx="1524001" cy="792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8040673" y="5841386"/>
            <a:ext cx="2474926" cy="2332685"/>
            <a:chOff x="7162800" y="1881419"/>
            <a:chExt cx="3352799" cy="744571"/>
          </a:xfrm>
        </p:grpSpPr>
        <p:cxnSp>
          <p:nvCxnSpPr>
            <p:cNvPr id="71" name="직선 연결선 70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 flipV="1">
              <a:off x="7162800" y="1881419"/>
              <a:ext cx="1524002" cy="7445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8040673" y="5441648"/>
            <a:ext cx="2474926" cy="1"/>
            <a:chOff x="8040674" y="-2147483648"/>
            <a:chExt cx="2474925" cy="2147483647"/>
          </a:xfrm>
        </p:grpSpPr>
        <p:cxnSp>
          <p:nvCxnSpPr>
            <p:cNvPr id="74" name="직선 연결선 73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endCxn id="78" idx="3"/>
            </p:cNvCxnSpPr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191000" y="4944803"/>
            <a:ext cx="3849673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한 주 동안 찜 많은 순 추천 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7896"/>
            <a:ext cx="4572000" cy="750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7" name="TextBox 2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1" name="TextBox 5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7896"/>
            <a:ext cx="4572000" cy="750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438500" y="3866992"/>
            <a:ext cx="3561877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각 항목별 유효성 검사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Ajax, JQuery</a:t>
            </a:r>
            <a:endParaRPr lang="ko-KR" altLang="en-US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88567" y="6692718"/>
            <a:ext cx="3446633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Daum API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사용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1200" y="6493438"/>
            <a:ext cx="3200400" cy="124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991600" y="7114458"/>
            <a:ext cx="2474926" cy="1"/>
            <a:chOff x="8040674" y="-2147483648"/>
            <a:chExt cx="2474925" cy="2147483647"/>
          </a:xfrm>
        </p:grpSpPr>
        <p:cxnSp>
          <p:nvCxnSpPr>
            <p:cNvPr id="33" name="직선 연결선 32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5791200" y="2857500"/>
            <a:ext cx="3200400" cy="350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979635" y="4315282"/>
            <a:ext cx="2474926" cy="1"/>
            <a:chOff x="8040674" y="-2147483648"/>
            <a:chExt cx="2474925" cy="2147483647"/>
          </a:xfrm>
        </p:grpSpPr>
        <p:cxnSp>
          <p:nvCxnSpPr>
            <p:cNvPr id="37" name="직선 연결선 36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8870"/>
            <a:ext cx="6186487" cy="707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7" name="TextBox 2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791200" y="5219700"/>
            <a:ext cx="1143000" cy="32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715000" y="6395709"/>
            <a:ext cx="4159198" cy="217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5" name="TextBox 4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8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8870"/>
            <a:ext cx="6186487" cy="707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791200" y="5219700"/>
            <a:ext cx="1143000" cy="32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15000" y="6395709"/>
            <a:ext cx="4159198" cy="217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7200" y="4914352"/>
            <a:ext cx="3810000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쿠키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사용하여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email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저장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934200" y="5362642"/>
            <a:ext cx="4969061" cy="1"/>
            <a:chOff x="5546540" y="-2147483647"/>
            <a:chExt cx="4969059" cy="2147483647"/>
          </a:xfrm>
        </p:grpSpPr>
        <p:cxnSp>
          <p:nvCxnSpPr>
            <p:cNvPr id="33" name="직선 연결선 32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46540" y="-2147483647"/>
              <a:ext cx="3216464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11903261" y="6969102"/>
            <a:ext cx="3793939" cy="993798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네이버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카카오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구글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페이스북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계정을 통해 로그인 가능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874199" y="7474962"/>
            <a:ext cx="2029062" cy="2"/>
            <a:chOff x="8486538" y="2625990"/>
            <a:chExt cx="2029061" cy="2147483647"/>
          </a:xfrm>
        </p:grpSpPr>
        <p:cxnSp>
          <p:nvCxnSpPr>
            <p:cNvPr id="37" name="직선 연결선 36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endCxn id="27" idx="3"/>
            </p:cNvCxnSpPr>
            <p:nvPr/>
          </p:nvCxnSpPr>
          <p:spPr>
            <a:xfrm flipH="1">
              <a:off x="8486538" y="2147483647"/>
              <a:ext cx="276467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05100"/>
            <a:ext cx="11506200" cy="710313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1" name="TextBox 3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374258" y="2608341"/>
            <a:ext cx="11703942" cy="346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5" name="TextBox 4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05100"/>
            <a:ext cx="11506200" cy="710313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374258" y="2608341"/>
            <a:ext cx="11703942" cy="346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94730" y="6515100"/>
            <a:ext cx="4754470" cy="157356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롤링 슬라이더 사용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이미지 자동 롤링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좌우 화살표 배너 이동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0287000" y="6078760"/>
            <a:ext cx="0" cy="436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01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프로젝트개요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55105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1-1.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47265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1-2.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3286125"/>
            <a:ext cx="11010900" cy="627697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867471" y="3113910"/>
            <a:ext cx="2638729" cy="4011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7756" y="5905500"/>
            <a:ext cx="1111466" cy="1172986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5" name="TextBox 5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3286125"/>
            <a:ext cx="11010900" cy="627697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867471" y="3113910"/>
            <a:ext cx="2638729" cy="4011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7772400" y="4000500"/>
            <a:ext cx="1095071" cy="10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75005" y="4475922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1.05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배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7234086" y="4000500"/>
            <a:ext cx="538314" cy="475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168121" y="6916821"/>
            <a:ext cx="1440447" cy="119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8062501" y="8116346"/>
            <a:ext cx="1095071" cy="10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876800" y="7505700"/>
            <a:ext cx="3161370" cy="12954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 수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평점 계산</a:t>
            </a:r>
            <a:endParaRPr lang="en-US" altLang="ko-KR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54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7756" y="5905500"/>
            <a:ext cx="1111466" cy="1172986"/>
          </a:xfrm>
          <a:prstGeom prst="rect">
            <a:avLst/>
          </a:prstGeom>
        </p:spPr>
      </p:pic>
      <p:pic>
        <p:nvPicPr>
          <p:cNvPr id="55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6005" y="3677222"/>
            <a:ext cx="533400" cy="562924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7" name="TextBox 5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9" name="직선 연결선 5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99" y="2887782"/>
            <a:ext cx="11438744" cy="598458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287000" y="8410966"/>
            <a:ext cx="3200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0" name="TextBox 4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2" name="직선 연결선 5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9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99" y="2887782"/>
            <a:ext cx="11438744" cy="598458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0287000" y="8410966"/>
            <a:ext cx="3200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410113" y="8597405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8313301" y="8898019"/>
            <a:ext cx="1095071" cy="10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27600" y="8287373"/>
            <a:ext cx="3161370" cy="12954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상품이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24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개 이상이면 페이지 </a:t>
            </a:r>
            <a:r>
              <a:rPr lang="ko-KR" altLang="en-US" sz="2400" b="1" dirty="0">
                <a:latin typeface="Noto Sans KR" pitchFamily="34" charset="-127"/>
                <a:ea typeface="Noto Sans KR" pitchFamily="34" charset="-127"/>
              </a:rPr>
              <a:t>증가</a:t>
            </a:r>
            <a:endParaRPr lang="en-US" altLang="ko-KR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0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19" y="2790825"/>
            <a:ext cx="10455981" cy="6848475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848600" y="2790825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848600" y="6476078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4" name="TextBox 5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6" name="직선 연결선 5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8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8484085" y="5270312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14240" y="3848100"/>
            <a:ext cx="2877160" cy="152962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평가 갯수 평점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매주 변경</a:t>
            </a:r>
            <a:endParaRPr lang="en-US" altLang="ko-KR" sz="16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19" y="2790825"/>
            <a:ext cx="10455981" cy="684847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848600" y="2790825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48600" y="6476078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75210" y="7521947"/>
            <a:ext cx="2916190" cy="114759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새로 등록된 상품 게시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7406390" y="8110685"/>
            <a:ext cx="410974" cy="4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7422636" y="4605485"/>
            <a:ext cx="410974" cy="4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84" y="2857500"/>
            <a:ext cx="12441116" cy="565876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820400" y="4024951"/>
            <a:ext cx="6781800" cy="4242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84" y="2857500"/>
            <a:ext cx="12441116" cy="565876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820400" y="4024951"/>
            <a:ext cx="6781800" cy="4242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10566090" y="8302883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469278" y="8603497"/>
            <a:ext cx="1095071" cy="10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83577" y="7648417"/>
            <a:ext cx="3161370" cy="163983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slick slide API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자동 롤링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좌우 버튼 이동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하단 페이지 이동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11" y="5477154"/>
            <a:ext cx="11329440" cy="381930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858000" y="5583147"/>
            <a:ext cx="2819400" cy="38275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8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334" y="5598613"/>
            <a:ext cx="533400" cy="56292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4" name="TextBox 3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11" y="5477154"/>
            <a:ext cx="11329440" cy="381930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858000" y="5583147"/>
            <a:ext cx="2819400" cy="38275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5582410">
            <a:off x="5652279" y="5362540"/>
            <a:ext cx="1539655" cy="873692"/>
            <a:chOff x="4521406" y="5952799"/>
            <a:chExt cx="1993987" cy="349251"/>
          </a:xfrm>
        </p:grpSpPr>
        <p:cxnSp>
          <p:nvCxnSpPr>
            <p:cNvPr id="31" name="직선 연결선 30"/>
            <p:cNvCxnSpPr/>
            <p:nvPr/>
          </p:nvCxnSpPr>
          <p:spPr>
            <a:xfrm rot="16200000">
              <a:off x="5924299" y="5692781"/>
              <a:ext cx="331076" cy="851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224053" y="3163448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1.05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배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47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334" y="5598613"/>
            <a:ext cx="533400" cy="562924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72" y="2628900"/>
            <a:ext cx="66294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648201" y="2628900"/>
            <a:ext cx="441960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0" name="TextBox 1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28900"/>
            <a:ext cx="12034461" cy="628431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1430000" y="3924301"/>
            <a:ext cx="243840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38170"/>
            <a:ext cx="12287887" cy="631533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543800" y="2583262"/>
            <a:ext cx="6400800" cy="4574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77800" y="7863230"/>
            <a:ext cx="3429000" cy="147127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Modal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이미지 클릭 시 확대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rot="5625615">
            <a:off x="11363462" y="7070869"/>
            <a:ext cx="1344147" cy="1738891"/>
            <a:chOff x="4521406" y="5606943"/>
            <a:chExt cx="1740787" cy="695107"/>
          </a:xfrm>
        </p:grpSpPr>
        <p:cxnSp>
          <p:nvCxnSpPr>
            <p:cNvPr id="34" name="직선 연결선 33"/>
            <p:cNvCxnSpPr/>
            <p:nvPr/>
          </p:nvCxnSpPr>
          <p:spPr>
            <a:xfrm rot="15974385">
              <a:off x="5591804" y="5607428"/>
              <a:ext cx="670873" cy="6699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49" y="2890837"/>
            <a:ext cx="12266230" cy="6225243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848600" y="6573834"/>
            <a:ext cx="1981200" cy="474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66" y="2890837"/>
            <a:ext cx="12266230" cy="62252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68000" y="621030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좋아요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48600" y="6573834"/>
            <a:ext cx="1981200" cy="474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829800" y="6805275"/>
            <a:ext cx="821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857500"/>
            <a:ext cx="88011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4781550"/>
            <a:ext cx="8858250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71" y="6419850"/>
            <a:ext cx="900112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23" y="8039100"/>
            <a:ext cx="8924925" cy="10287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10600" y="2908660"/>
            <a:ext cx="19050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610600" y="4737460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10600" y="6402456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23852" y="7962900"/>
            <a:ext cx="1967948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857500"/>
            <a:ext cx="88011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4781550"/>
            <a:ext cx="8858250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71" y="6419850"/>
            <a:ext cx="900112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23" y="8039100"/>
            <a:ext cx="8924925" cy="10287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10600" y="2908660"/>
            <a:ext cx="19050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10600" y="4737460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10600" y="6402456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23852" y="7962900"/>
            <a:ext cx="1967948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1600" y="2835466"/>
            <a:ext cx="2966284" cy="116503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관리자가 등록한 강의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86024" y="4531432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한 주의 좋아요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81600" y="624840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신규 등록 상품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81600" y="799215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한 주의 평점 랭킹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8172168" y="3196667"/>
            <a:ext cx="438432" cy="220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8172168" y="5024076"/>
            <a:ext cx="438432" cy="131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7" idx="1"/>
          </p:cNvCxnSpPr>
          <p:nvPr/>
        </p:nvCxnSpPr>
        <p:spPr>
          <a:xfrm flipV="1">
            <a:off x="8158916" y="6681676"/>
            <a:ext cx="451684" cy="211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endCxn id="48" idx="1"/>
          </p:cNvCxnSpPr>
          <p:nvPr/>
        </p:nvCxnSpPr>
        <p:spPr>
          <a:xfrm flipV="1">
            <a:off x="8158916" y="8242120"/>
            <a:ext cx="464936" cy="405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7" y="2700840"/>
            <a:ext cx="10602843" cy="709086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044666" y="6793580"/>
            <a:ext cx="8280934" cy="2845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7" y="2700840"/>
            <a:ext cx="10602843" cy="709086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044666" y="6793580"/>
            <a:ext cx="8280934" cy="2845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23812" y="5618465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카테고리 별 퀵 메뉴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rot="227514">
            <a:off x="14432611" y="6728717"/>
            <a:ext cx="2356365" cy="1627115"/>
            <a:chOff x="4521406" y="5952799"/>
            <a:chExt cx="1993987" cy="349251"/>
          </a:xfrm>
        </p:grpSpPr>
        <p:cxnSp>
          <p:nvCxnSpPr>
            <p:cNvPr id="34" name="직선 연결선 33"/>
            <p:cNvCxnSpPr/>
            <p:nvPr/>
          </p:nvCxnSpPr>
          <p:spPr>
            <a:xfrm rot="16200000">
              <a:off x="5924299" y="5692781"/>
              <a:ext cx="331076" cy="851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2752353"/>
            <a:ext cx="13656541" cy="681074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419600" y="2676153"/>
            <a:ext cx="2941983" cy="6390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6" name="TextBox 4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2752353"/>
            <a:ext cx="13656541" cy="681074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419600" y="2676153"/>
            <a:ext cx="2941983" cy="6390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34400" y="2272351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추천수 상위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8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출력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407966" y="2867326"/>
            <a:ext cx="1126434" cy="124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6" name="TextBox 5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9" name="TextBox 3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8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50978"/>
            <a:ext cx="13201467" cy="646510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749208" y="3238499"/>
            <a:ext cx="3528392" cy="2903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1007"/>
          <p:cNvGrpSpPr/>
          <p:nvPr/>
        </p:nvGrpSpPr>
        <p:grpSpPr>
          <a:xfrm>
            <a:off x="10515600" y="3361376"/>
            <a:ext cx="533400" cy="562924"/>
            <a:chOff x="16648012" y="3502778"/>
            <a:chExt cx="1125462" cy="1125849"/>
          </a:xfrm>
        </p:grpSpPr>
        <p:pic>
          <p:nvPicPr>
            <p:cNvPr id="3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5680" y="4029359"/>
            <a:ext cx="533400" cy="562924"/>
          </a:xfrm>
          <a:prstGeom prst="rect">
            <a:avLst/>
          </a:prstGeom>
        </p:spPr>
      </p:pic>
      <p:pic>
        <p:nvPicPr>
          <p:cNvPr id="46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3613" y="4038285"/>
            <a:ext cx="533400" cy="56292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50978"/>
            <a:ext cx="13201467" cy="646510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749208" y="3238499"/>
            <a:ext cx="3528392" cy="2903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11000" y="1463186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 rot="227514">
            <a:off x="11008417" y="3261728"/>
            <a:ext cx="2501131" cy="344559"/>
            <a:chOff x="4521406" y="6098370"/>
            <a:chExt cx="1758684" cy="203680"/>
          </a:xfrm>
        </p:grpSpPr>
        <p:cxnSp>
          <p:nvCxnSpPr>
            <p:cNvPr id="54" name="직선 연결선 53"/>
            <p:cNvCxnSpPr/>
            <p:nvPr/>
          </p:nvCxnSpPr>
          <p:spPr>
            <a:xfrm rot="21372486" flipV="1">
              <a:off x="5639481" y="6098370"/>
              <a:ext cx="640609" cy="1546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 rot="2680333">
            <a:off x="10891930" y="4737086"/>
            <a:ext cx="1507294" cy="489643"/>
            <a:chOff x="4515405" y="6098370"/>
            <a:chExt cx="1764685" cy="175894"/>
          </a:xfrm>
        </p:grpSpPr>
        <p:cxnSp>
          <p:nvCxnSpPr>
            <p:cNvPr id="57" name="직선 연결선 56"/>
            <p:cNvCxnSpPr/>
            <p:nvPr/>
          </p:nvCxnSpPr>
          <p:spPr>
            <a:xfrm rot="21372486" flipV="1">
              <a:off x="5639481" y="6098370"/>
              <a:ext cx="640609" cy="1546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16017590">
              <a:off x="5092440" y="5688233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12355490" y="4370645"/>
            <a:ext cx="2960710" cy="173579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수동 슬라이드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수동으로 이미지 이동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60" name="그룹 1007"/>
          <p:cNvGrpSpPr/>
          <p:nvPr/>
        </p:nvGrpSpPr>
        <p:grpSpPr>
          <a:xfrm>
            <a:off x="10515600" y="3361376"/>
            <a:ext cx="533400" cy="562924"/>
            <a:chOff x="16648012" y="3502778"/>
            <a:chExt cx="1125462" cy="1125849"/>
          </a:xfrm>
        </p:grpSpPr>
        <p:pic>
          <p:nvPicPr>
            <p:cNvPr id="6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pic>
        <p:nvPicPr>
          <p:cNvPr id="62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5680" y="4029359"/>
            <a:ext cx="533400" cy="562924"/>
          </a:xfrm>
          <a:prstGeom prst="rect">
            <a:avLst/>
          </a:prstGeom>
        </p:spPr>
      </p:pic>
      <p:pic>
        <p:nvPicPr>
          <p:cNvPr id="63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3613" y="4038285"/>
            <a:ext cx="533400" cy="562924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5" name="TextBox 6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7" name="직선 연결선 6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57500"/>
            <a:ext cx="13360486" cy="6724482"/>
          </a:xfrm>
          <a:prstGeom prst="rect">
            <a:avLst/>
          </a:prstGeom>
        </p:spPr>
      </p:pic>
      <p:grpSp>
        <p:nvGrpSpPr>
          <p:cNvPr id="31" name="그룹 1007"/>
          <p:cNvGrpSpPr/>
          <p:nvPr/>
        </p:nvGrpSpPr>
        <p:grpSpPr>
          <a:xfrm>
            <a:off x="13411200" y="3187788"/>
            <a:ext cx="1125462" cy="1125849"/>
            <a:chOff x="16648012" y="3502778"/>
            <a:chExt cx="1125462" cy="11258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57500"/>
            <a:ext cx="13360486" cy="6724482"/>
          </a:xfrm>
          <a:prstGeom prst="rect">
            <a:avLst/>
          </a:prstGeom>
        </p:spPr>
      </p:pic>
      <p:grpSp>
        <p:nvGrpSpPr>
          <p:cNvPr id="28" name="그룹 1007"/>
          <p:cNvGrpSpPr/>
          <p:nvPr/>
        </p:nvGrpSpPr>
        <p:grpSpPr>
          <a:xfrm>
            <a:off x="13411200" y="3187788"/>
            <a:ext cx="1125462" cy="1125849"/>
            <a:chOff x="16648012" y="3502778"/>
            <a:chExt cx="1125462" cy="1125849"/>
          </a:xfrm>
        </p:grpSpPr>
        <p:pic>
          <p:nvPicPr>
            <p:cNvPr id="3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0215220" y="2400300"/>
            <a:ext cx="2205380" cy="11271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지역 탭 클릭 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탭 바 활성화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596829">
            <a:off x="11242634" y="3829831"/>
            <a:ext cx="2244266" cy="530807"/>
            <a:chOff x="4569648" y="6189787"/>
            <a:chExt cx="1578068" cy="292630"/>
          </a:xfrm>
        </p:grpSpPr>
        <p:cxnSp>
          <p:nvCxnSpPr>
            <p:cNvPr id="47" name="직선 연결선 46"/>
            <p:cNvCxnSpPr/>
            <p:nvPr/>
          </p:nvCxnSpPr>
          <p:spPr>
            <a:xfrm rot="20003171">
              <a:off x="5129691" y="6189787"/>
              <a:ext cx="101802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20003171">
              <a:off x="4569648" y="6212372"/>
              <a:ext cx="566856" cy="2700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8077200" y="5295900"/>
            <a:ext cx="5410200" cy="199658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각 지역별 추천 순위가 높은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8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강의실이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select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1" name="TextBox 5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1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33" y="2400300"/>
            <a:ext cx="9652786" cy="386828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95700"/>
            <a:ext cx="9452917" cy="64008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33" y="2400300"/>
            <a:ext cx="9652786" cy="386828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95700"/>
            <a:ext cx="9452917" cy="64008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042018" y="2476500"/>
            <a:ext cx="6378582" cy="870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21396" y="2772125"/>
            <a:ext cx="4342804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슬라이더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오버 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Jquery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슬라이더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 rot="2085531">
            <a:off x="8858411" y="3512452"/>
            <a:ext cx="4747097" cy="1507440"/>
            <a:chOff x="4554910" y="5678726"/>
            <a:chExt cx="1955541" cy="748847"/>
          </a:xfrm>
        </p:grpSpPr>
        <p:cxnSp>
          <p:nvCxnSpPr>
            <p:cNvPr id="55" name="직선 연결선 54"/>
            <p:cNvCxnSpPr>
              <a:endCxn id="53" idx="1"/>
            </p:cNvCxnSpPr>
            <p:nvPr/>
          </p:nvCxnSpPr>
          <p:spPr>
            <a:xfrm rot="19514469">
              <a:off x="4595160" y="5678726"/>
              <a:ext cx="1915291" cy="88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51" idx="0"/>
            </p:cNvCxnSpPr>
            <p:nvPr/>
          </p:nvCxnSpPr>
          <p:spPr>
            <a:xfrm rot="19514469">
              <a:off x="4554910" y="6276374"/>
              <a:ext cx="197050" cy="1511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14055124" y="5359845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select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문에서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where like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%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값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%)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을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포함한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제목을 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출력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506200" y="4000500"/>
            <a:ext cx="2438400" cy="494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12464064" y="4534875"/>
            <a:ext cx="525560" cy="173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57" idx="1"/>
          </p:cNvCxnSpPr>
          <p:nvPr/>
        </p:nvCxnSpPr>
        <p:spPr>
          <a:xfrm>
            <a:off x="12989624" y="6268587"/>
            <a:ext cx="1065500" cy="10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019982" y="4429830"/>
            <a:ext cx="1191844" cy="5666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649200" y="6896100"/>
            <a:ext cx="1191844" cy="3047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175762" y="8042063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datetime type (timestamp)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93872" y="6729429"/>
            <a:ext cx="3052713" cy="153827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Auto Increment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6246929" y="7577310"/>
            <a:ext cx="646943" cy="50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3865968" y="8841474"/>
            <a:ext cx="3234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8" name="TextBox 6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0" y="2888082"/>
            <a:ext cx="11764501" cy="30722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77400" y="5042654"/>
            <a:ext cx="2590800" cy="7866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392400" y="4567364"/>
            <a:ext cx="1442290" cy="576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25000" y="6286500"/>
            <a:ext cx="2897957" cy="10668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페이지 별 글 노출은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제한 예정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325600" y="5530787"/>
            <a:ext cx="3545920" cy="159441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로그인한 계정만 작성 가능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세션의 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특정 값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닉네임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)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 있으면 게시글 작성 가능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10991689" y="5880075"/>
            <a:ext cx="1471" cy="3855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6113545" y="5143500"/>
            <a:ext cx="1471" cy="3855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5" name="TextBox 5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05100"/>
            <a:ext cx="11832972" cy="56114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800600" y="6972300"/>
            <a:ext cx="2590800" cy="546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29600" y="7962900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파일 저장위치 설정 및 데이터베이스에 파일이름 저장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94529" y="7577310"/>
            <a:ext cx="0" cy="926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50" idx="1"/>
          </p:cNvCxnSpPr>
          <p:nvPr/>
        </p:nvCxnSpPr>
        <p:spPr>
          <a:xfrm>
            <a:off x="6094529" y="8508946"/>
            <a:ext cx="2135071" cy="214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6" name="TextBox 5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83" y="3138600"/>
            <a:ext cx="12317257" cy="47481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4514196" y="5821832"/>
            <a:ext cx="2590800" cy="546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96482" y="6629662"/>
            <a:ext cx="4804717" cy="1180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01036" y="4703492"/>
            <a:ext cx="6297602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이전글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다음글의 제목을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클릭하면 해당페이지에서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이전글과 다음글이 없는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경우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이전글이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없습니다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“, 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다음글이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없습니다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로 구분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15800" y="6887713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session.getAttribute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의 일정값이 받아온 데이터의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값과 같으면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수정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삭제 가능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9618339" y="7220081"/>
            <a:ext cx="6645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0287000" y="6225291"/>
            <a:ext cx="11243" cy="1014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4045814" y="6094942"/>
            <a:ext cx="4171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4057028" y="6094942"/>
            <a:ext cx="9992" cy="783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9" name="TextBox 5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83" y="2786550"/>
            <a:ext cx="12249305" cy="57843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953000" y="3267551"/>
            <a:ext cx="11963400" cy="3858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549988" y="7629055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기존 데이터 불러와 수정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97537" y="7630712"/>
            <a:ext cx="5266997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추가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삭제 기능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파일이름 클릭 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다운로드 기능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3" name="그룹 1007"/>
          <p:cNvGrpSpPr/>
          <p:nvPr/>
        </p:nvGrpSpPr>
        <p:grpSpPr>
          <a:xfrm>
            <a:off x="4894338" y="6837051"/>
            <a:ext cx="1125462" cy="1125849"/>
            <a:chOff x="16648012" y="3502778"/>
            <a:chExt cx="1125462" cy="1125849"/>
          </a:xfrm>
        </p:grpSpPr>
        <p:pic>
          <p:nvPicPr>
            <p:cNvPr id="55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cxnSp>
        <p:nvCxnSpPr>
          <p:cNvPr id="56" name="직선 연결선 55"/>
          <p:cNvCxnSpPr/>
          <p:nvPr/>
        </p:nvCxnSpPr>
        <p:spPr>
          <a:xfrm flipV="1">
            <a:off x="5457069" y="7962900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457069" y="8424174"/>
            <a:ext cx="16295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14819100" y="7166846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67200" y="7277100"/>
            <a:ext cx="13632991" cy="1752600"/>
            <a:chOff x="4572000" y="7048500"/>
            <a:chExt cx="13632991" cy="1752600"/>
          </a:xfrm>
        </p:grpSpPr>
        <p:grpSp>
          <p:nvGrpSpPr>
            <p:cNvPr id="21" name="그룹 20"/>
            <p:cNvGrpSpPr/>
            <p:nvPr/>
          </p:nvGrpSpPr>
          <p:grpSpPr>
            <a:xfrm rot="21248389">
              <a:off x="4572000" y="7048500"/>
              <a:ext cx="13632991" cy="1752600"/>
              <a:chOff x="4419600" y="5295900"/>
              <a:chExt cx="13632991" cy="1752600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5295900"/>
                <a:ext cx="13632991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5334000" y="5372100"/>
                <a:ext cx="9982200" cy="813117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508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15773400" y="7521966"/>
              <a:ext cx="1905000" cy="6346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6" name="TextBox 6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3" y="2705100"/>
            <a:ext cx="12897127" cy="6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3182600" y="4961716"/>
            <a:ext cx="4267200" cy="656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58400" y="8724900"/>
            <a:ext cx="2362200" cy="478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0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3" y="2705100"/>
            <a:ext cx="12897127" cy="6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3182600" y="4961716"/>
            <a:ext cx="4267200" cy="656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58400" y="8724900"/>
            <a:ext cx="2362200" cy="478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4000" y="4663469"/>
            <a:ext cx="3200400" cy="116583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검색 시 검색어가 포함된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글 제목을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5600" y="7505700"/>
            <a:ext cx="2514600" cy="103158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게시판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페이징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29" name="직선 연결선 28"/>
          <p:cNvCxnSpPr>
            <a:stCxn id="24" idx="1"/>
          </p:cNvCxnSpPr>
          <p:nvPr/>
        </p:nvCxnSpPr>
        <p:spPr>
          <a:xfrm flipH="1">
            <a:off x="12344401" y="5290091"/>
            <a:ext cx="838199" cy="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7921871" y="8559188"/>
            <a:ext cx="908536" cy="404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5" idx="1"/>
          </p:cNvCxnSpPr>
          <p:nvPr/>
        </p:nvCxnSpPr>
        <p:spPr>
          <a:xfrm flipH="1">
            <a:off x="8830407" y="8964185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2535716"/>
            <a:ext cx="7499350" cy="684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724400" y="8420100"/>
            <a:ext cx="19812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29400" y="2400301"/>
            <a:ext cx="3792416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42296" y="4038285"/>
            <a:ext cx="4495800" cy="114738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JQuery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 작성할 수 없도록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 넘어가면 알림 발생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909038" y="5583380"/>
            <a:ext cx="7130562" cy="2794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34594" y="6397627"/>
            <a:ext cx="2987222" cy="110277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첨부할 수 있도록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데이터베이스 저장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6751724" y="8613485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979718" y="7500401"/>
            <a:ext cx="868754" cy="1113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12089423" y="6949014"/>
            <a:ext cx="12279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7415" y="5185666"/>
            <a:ext cx="1" cy="1763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0465288" y="3103762"/>
            <a:ext cx="12279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56" idx="0"/>
          </p:cNvCxnSpPr>
          <p:nvPr/>
        </p:nvCxnSpPr>
        <p:spPr>
          <a:xfrm flipH="1" flipV="1">
            <a:off x="11654204" y="3103762"/>
            <a:ext cx="1735992" cy="9345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23319"/>
            <a:ext cx="10276563" cy="709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858000" y="2239031"/>
            <a:ext cx="4876800" cy="20762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01600" y="4453319"/>
            <a:ext cx="4495800" cy="91878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수정 페이지 에서도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제한 기능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11802208" y="3277157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13030202" y="3277157"/>
            <a:ext cx="2057398" cy="11761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32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29" y="2552700"/>
            <a:ext cx="11794671" cy="712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085364" y="5449271"/>
            <a:ext cx="4868636" cy="159922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첨부파일 다운로드 기능 구현예정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댓글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대댓글 작성 기능 구현예정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52700"/>
            <a:ext cx="12920858" cy="61659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848600" y="7606521"/>
            <a:ext cx="2133600" cy="356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59390" y="6011673"/>
            <a:ext cx="1676400" cy="1951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5" name="TextBox 3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7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52700"/>
            <a:ext cx="12920858" cy="61659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848600" y="7606521"/>
            <a:ext cx="2133600" cy="356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59390" y="6011673"/>
            <a:ext cx="1676400" cy="1951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9800" y="4762500"/>
            <a:ext cx="4572000" cy="184002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해당 계정으로 로그인 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비공개로 설정된 다른 계정의 글은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제목과 작성자가 비공개로 표기되도록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8362638" y="6580922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8363416" y="7042197"/>
            <a:ext cx="570722" cy="512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1" idx="1"/>
          </p:cNvCxnSpPr>
          <p:nvPr/>
        </p:nvCxnSpPr>
        <p:spPr>
          <a:xfrm flipH="1" flipV="1">
            <a:off x="11506200" y="5682512"/>
            <a:ext cx="853190" cy="130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35" idx="3"/>
          </p:cNvCxnSpPr>
          <p:nvPr/>
        </p:nvCxnSpPr>
        <p:spPr>
          <a:xfrm flipH="1">
            <a:off x="10591800" y="5676901"/>
            <a:ext cx="914400" cy="5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>
                <a:latin typeface="Noto Sans KR"/>
                <a:ea typeface="Noto Sans KR"/>
              </a:rPr>
              <a:t>기술설명</a:t>
            </a:r>
            <a:r>
              <a:rPr lang="en-US" altLang="ko-KR" sz="6000" b="1">
                <a:latin typeface="Noto Sans KR"/>
                <a:ea typeface="Noto Sans KR"/>
              </a:rPr>
              <a:t>(</a:t>
            </a:r>
            <a:r>
              <a:rPr lang="ko-KR" altLang="en-US" sz="6000" b="1">
                <a:latin typeface="Noto Sans KR"/>
                <a:ea typeface="Noto Sans KR"/>
              </a:rPr>
              <a:t>구매자 </a:t>
            </a:r>
            <a:r>
              <a:rPr lang="en-US" altLang="ko-KR" sz="6000" b="1">
                <a:latin typeface="Noto Sans KR"/>
                <a:ea typeface="Noto Sans KR"/>
              </a:rPr>
              <a:t>Q&amp;A)</a:t>
            </a:r>
            <a:endParaRPr lang="ko-KR" altLang="en-US" sz="6000" b="1">
              <a:latin typeface="Noto Sans KR"/>
              <a:ea typeface="Noto Sans KR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2-3-1.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메인페이지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15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rgbClr val="7030a0"/>
                  </a:solidFill>
                  <a:latin typeface="Noto Sans KR"/>
                  <a:ea typeface="Noto Sans KR"/>
                </a:rPr>
                <a:t>2-3. </a:t>
              </a:r>
              <a:r>
                <a:rPr lang="ko-KR" altLang="en-US" sz="3500" b="1">
                  <a:solidFill>
                    <a:srgbClr val="7030a0"/>
                  </a:solidFill>
                  <a:latin typeface="Noto Sans KR"/>
                  <a:ea typeface="Noto Sans KR"/>
                </a:rPr>
                <a:t>기술설명</a:t>
              </a:r>
              <a:endParaRPr lang="ko-KR" altLang="en-US" sz="3500" b="1">
                <a:solidFill>
                  <a:srgbClr val="7030a0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41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2-2. ERD</a:t>
              </a:r>
              <a:endPara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4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2-1. </a:t>
              </a:r>
              <a:r>
                <a:rPr lang="ko-KR" altLang="en-US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구조도</a:t>
              </a:r>
              <a:endPara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11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2-3-2.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회원가입 로그인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2-3-3.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재능 판매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11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2-3-4.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오프라인강의 판매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13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2-3-5.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강의실 대여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11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2-3-6.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공지사항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2-3-7.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판매자</a:t>
              </a: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Q&amp;A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11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Noto Sans KR"/>
                  <a:ea typeface="Noto Sans KR"/>
                </a:rPr>
                <a:t>2-3-8. </a:t>
              </a:r>
              <a:r>
                <a:rPr lang="ko-KR" altLang="en-US" sz="2800" b="1">
                  <a:latin typeface="Noto Sans KR"/>
                  <a:ea typeface="Noto Sans KR"/>
                </a:rPr>
                <a:t>구매자</a:t>
              </a:r>
              <a:r>
                <a:rPr lang="en-US" altLang="ko-KR" sz="2800" b="1">
                  <a:latin typeface="Noto Sans KR"/>
                  <a:ea typeface="Noto Sans KR"/>
                </a:rPr>
                <a:t>Q&amp;A</a:t>
              </a:r>
              <a:endParaRPr lang="ko-KR" altLang="en-US" sz="2800" b="1">
                <a:latin typeface="Noto Sans KR"/>
                <a:ea typeface="Noto Sans KR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6039" y="3037816"/>
            <a:ext cx="13221658" cy="54584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2192000" y="6438900"/>
            <a:ext cx="5029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ko-KR" altLang="en-US" sz="1100">
              <a:latin typeface="Noto Sans KR"/>
              <a:ea typeface="Noto Sans KR"/>
            </a:endParaRPr>
          </a:p>
        </p:txBody>
      </p:sp>
      <p:grpSp>
        <p:nvGrpSpPr>
          <p:cNvPr id="41" name="그룹 40"/>
          <p:cNvGrpSpPr/>
          <p:nvPr/>
        </p:nvGrpSpPr>
        <p:grpSpPr>
          <a:xfrm rot="0"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2" name="TextBox 41"/>
            <p:cNvSpPr txBox="1"/>
            <p:nvPr/>
          </p:nvSpPr>
          <p:spPr>
            <a:xfrm>
              <a:off x="380999" y="5118437"/>
              <a:ext cx="1421361" cy="130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0" b="1">
                  <a:latin typeface="Noto Sans KR"/>
                  <a:ea typeface="Noto Sans KR"/>
                </a:rPr>
                <a:t>02</a:t>
              </a:r>
              <a:endParaRPr lang="ko-KR" altLang="en-US" sz="6000" b="1">
                <a:latin typeface="Noto Sans KR"/>
                <a:ea typeface="Noto Sans KR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02360" y="5696436"/>
              <a:ext cx="3200400" cy="572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latin typeface="Noto Sans KR"/>
                  <a:ea typeface="Noto Sans KR"/>
                </a:rPr>
                <a:t>프로젝트상세</a:t>
              </a:r>
              <a:endParaRPr lang="ko-KR" altLang="en-US" sz="3200" b="1">
                <a:latin typeface="Noto Sans KR"/>
                <a:ea typeface="Noto Sans KR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 rot="0"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>
                <a:latin typeface="Noto Sans KR"/>
                <a:ea typeface="Noto Sans KR"/>
              </a:rPr>
              <a:t>기술설명</a:t>
            </a:r>
            <a:r>
              <a:rPr lang="en-US" altLang="ko-KR" sz="6000" b="1">
                <a:latin typeface="Noto Sans KR"/>
                <a:ea typeface="Noto Sans KR"/>
              </a:rPr>
              <a:t>(</a:t>
            </a:r>
            <a:r>
              <a:rPr lang="ko-KR" altLang="en-US" sz="6000" b="1">
                <a:latin typeface="Noto Sans KR"/>
                <a:ea typeface="Noto Sans KR"/>
              </a:rPr>
              <a:t>구매자 </a:t>
            </a:r>
            <a:r>
              <a:rPr lang="en-US" altLang="ko-KR" sz="6000" b="1">
                <a:latin typeface="Noto Sans KR"/>
                <a:ea typeface="Noto Sans KR"/>
              </a:rPr>
              <a:t>Q&amp;A)</a:t>
            </a:r>
            <a:endParaRPr lang="ko-KR" altLang="en-US" sz="6000" b="1">
              <a:latin typeface="Noto Sans KR"/>
              <a:ea typeface="Noto Sans KR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2-3-1.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메인페이지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15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500" b="1">
                  <a:solidFill>
                    <a:srgbClr val="7030a0"/>
                  </a:solidFill>
                  <a:latin typeface="Noto Sans KR"/>
                  <a:ea typeface="Noto Sans KR"/>
                </a:rPr>
                <a:t>2-3. </a:t>
              </a:r>
              <a:r>
                <a:rPr lang="ko-KR" altLang="en-US" sz="3500" b="1">
                  <a:solidFill>
                    <a:srgbClr val="7030a0"/>
                  </a:solidFill>
                  <a:latin typeface="Noto Sans KR"/>
                  <a:ea typeface="Noto Sans KR"/>
                </a:rPr>
                <a:t>기술설명</a:t>
              </a:r>
              <a:endParaRPr lang="ko-KR" altLang="en-US" sz="3500" b="1">
                <a:solidFill>
                  <a:srgbClr val="7030a0"/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41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2-2. ERD</a:t>
              </a:r>
              <a:endPara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42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2-1. </a:t>
              </a:r>
              <a:r>
                <a:rPr lang="ko-KR" altLang="en-US" sz="30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구조도</a:t>
              </a:r>
              <a:endParaRPr lang="ko-KR" altLang="en-US" sz="30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11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2-3-2.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회원가입 로그인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2-3-3.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재능 판매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11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2-3-4.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오프라인강의 판매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13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2-3-5.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강의실 대여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11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2-3-6.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공지사항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2-3-7. </a:t>
              </a:r>
              <a:r>
                <a:rPr lang="ko-KR" altLang="en-US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판매자</a:t>
              </a:r>
              <a:r>
                <a:rPr lang="en-US" altLang="ko-KR" sz="2800" b="1">
                  <a:solidFill>
                    <a:schemeClr val="bg1">
                      <a:lumMod val="75000"/>
                    </a:schemeClr>
                  </a:solidFill>
                  <a:latin typeface="Noto Sans KR"/>
                  <a:ea typeface="Noto Sans KR"/>
                </a:rPr>
                <a:t>Q&amp;A</a:t>
              </a:r>
              <a:endParaRPr lang="ko-KR" altLang="en-US" sz="2800" b="1">
                <a:solidFill>
                  <a:schemeClr val="bg1">
                    <a:lumMod val="75000"/>
                  </a:schemeClr>
                </a:solidFill>
                <a:latin typeface="Noto Sans KR"/>
                <a:ea typeface="Noto Sans KR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11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Noto Sans KR"/>
                  <a:ea typeface="Noto Sans KR"/>
                </a:rPr>
                <a:t>2-3-8. </a:t>
              </a:r>
              <a:r>
                <a:rPr lang="ko-KR" altLang="en-US" sz="2800" b="1">
                  <a:latin typeface="Noto Sans KR"/>
                  <a:ea typeface="Noto Sans KR"/>
                </a:rPr>
                <a:t>구매자</a:t>
              </a:r>
              <a:r>
                <a:rPr lang="en-US" altLang="ko-KR" sz="2800" b="1">
                  <a:latin typeface="Noto Sans KR"/>
                  <a:ea typeface="Noto Sans KR"/>
                </a:rPr>
                <a:t>Q&amp;A</a:t>
              </a:r>
              <a:endParaRPr lang="ko-KR" altLang="en-US" sz="2800" b="1">
                <a:latin typeface="Noto Sans KR"/>
                <a:ea typeface="Noto Sans KR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6039" y="3037816"/>
            <a:ext cx="13221658" cy="54584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2192000" y="6438900"/>
            <a:ext cx="5029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ko-KR" altLang="en-US" sz="1100">
              <a:latin typeface="Noto Sans KR"/>
              <a:ea typeface="Noto Sans K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6400" y="8151508"/>
            <a:ext cx="3882082" cy="964572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anchor="ctr" anchorCtr="0">
            <a:noAutofit/>
          </a:bodyPr>
          <a:lstStyle/>
          <a:p>
            <a:pPr algn="ctr">
              <a:defRPr/>
            </a:pPr>
            <a:r>
              <a:rPr lang="ko-KR" altLang="en-US" sz="2000" b="1">
                <a:latin typeface="Noto Sans KR"/>
                <a:ea typeface="Noto Sans KR"/>
              </a:rPr>
              <a:t>검색 시 검색한 키워드만 </a:t>
            </a:r>
            <a:r>
              <a:rPr lang="en-US" altLang="ko-KR" sz="2000" b="1">
                <a:latin typeface="Noto Sans KR"/>
                <a:ea typeface="Noto Sans KR"/>
              </a:rPr>
              <a:t>select</a:t>
            </a:r>
            <a:endParaRPr lang="en-US" altLang="ko-KR" sz="2000" b="1">
              <a:latin typeface="Noto Sans KR"/>
              <a:ea typeface="Noto Sans KR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3178482" y="8116346"/>
            <a:ext cx="1528118" cy="555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4696236" y="7001528"/>
            <a:ext cx="10364" cy="1115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 rot="0"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5" name="TextBox 34"/>
            <p:cNvSpPr txBox="1"/>
            <p:nvPr/>
          </p:nvSpPr>
          <p:spPr>
            <a:xfrm>
              <a:off x="380999" y="5118437"/>
              <a:ext cx="1421361" cy="130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0" b="1">
                  <a:latin typeface="Noto Sans KR"/>
                  <a:ea typeface="Noto Sans KR"/>
                </a:rPr>
                <a:t>02</a:t>
              </a:r>
              <a:endParaRPr lang="ko-KR" altLang="en-US" sz="6000" b="1">
                <a:latin typeface="Noto Sans KR"/>
                <a:ea typeface="Noto Sans KR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2360" y="5696436"/>
              <a:ext cx="3200400" cy="572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latin typeface="Noto Sans KR"/>
                  <a:ea typeface="Noto Sans KR"/>
                </a:rPr>
                <a:t>프로젝트상세</a:t>
              </a:r>
              <a:endParaRPr lang="ko-KR" altLang="en-US" sz="3200" b="1">
                <a:latin typeface="Noto Sans KR"/>
                <a:ea typeface="Noto Sans KR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96209"/>
            <a:ext cx="12026595" cy="7341337"/>
          </a:xfrm>
          <a:prstGeom prst="rect">
            <a:avLst/>
          </a:prstGeom>
        </p:spPr>
      </p:pic>
      <p:grpSp>
        <p:nvGrpSpPr>
          <p:cNvPr id="27" name="그룹 1007"/>
          <p:cNvGrpSpPr/>
          <p:nvPr/>
        </p:nvGrpSpPr>
        <p:grpSpPr>
          <a:xfrm>
            <a:off x="13182600" y="4229100"/>
            <a:ext cx="1447800" cy="1356211"/>
            <a:chOff x="16648012" y="3502778"/>
            <a:chExt cx="1125462" cy="1125849"/>
          </a:xfrm>
        </p:grpSpPr>
        <p:pic>
          <p:nvPicPr>
            <p:cNvPr id="28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3" name="TextBox 3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773400" y="7521966"/>
            <a:ext cx="1905000" cy="634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3" name="TextBox 3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267200" y="7277100"/>
            <a:ext cx="13632991" cy="1752600"/>
            <a:chOff x="4572000" y="7048500"/>
            <a:chExt cx="13632991" cy="1752600"/>
          </a:xfrm>
        </p:grpSpPr>
        <p:grpSp>
          <p:nvGrpSpPr>
            <p:cNvPr id="42" name="그룹 41"/>
            <p:cNvGrpSpPr/>
            <p:nvPr/>
          </p:nvGrpSpPr>
          <p:grpSpPr>
            <a:xfrm rot="21248389">
              <a:off x="4572000" y="7048500"/>
              <a:ext cx="13632991" cy="1752600"/>
              <a:chOff x="4419600" y="5295900"/>
              <a:chExt cx="13632991" cy="1752600"/>
            </a:xfrm>
          </p:grpSpPr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5295900"/>
                <a:ext cx="13632991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5334000" y="5372100"/>
                <a:ext cx="9982200" cy="813117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508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43" name="모서리가 둥근 직사각형 42"/>
            <p:cNvSpPr/>
            <p:nvPr/>
          </p:nvSpPr>
          <p:spPr>
            <a:xfrm>
              <a:off x="15773400" y="7521966"/>
              <a:ext cx="1905000" cy="6346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1999" y="4398286"/>
            <a:ext cx="13097234" cy="3385208"/>
            <a:chOff x="5077808" y="4917158"/>
            <a:chExt cx="10991850" cy="1828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808" y="4917158"/>
              <a:ext cx="1099185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638800" y="5160757"/>
              <a:ext cx="94058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7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96209"/>
            <a:ext cx="12026595" cy="7341337"/>
          </a:xfrm>
          <a:prstGeom prst="rect">
            <a:avLst/>
          </a:prstGeom>
        </p:spPr>
      </p:pic>
      <p:grpSp>
        <p:nvGrpSpPr>
          <p:cNvPr id="27" name="그룹 1007"/>
          <p:cNvGrpSpPr/>
          <p:nvPr/>
        </p:nvGrpSpPr>
        <p:grpSpPr>
          <a:xfrm>
            <a:off x="13182600" y="4229100"/>
            <a:ext cx="1447800" cy="1356211"/>
            <a:chOff x="16648012" y="3502778"/>
            <a:chExt cx="1125462" cy="1125849"/>
          </a:xfrm>
        </p:grpSpPr>
        <p:pic>
          <p:nvPicPr>
            <p:cNvPr id="28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8534400" y="5600700"/>
            <a:ext cx="4648200" cy="1028962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조건문 사용하여 공개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비공개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10794458" y="5040044"/>
            <a:ext cx="496147" cy="555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1290605" y="4991100"/>
            <a:ext cx="1891995" cy="31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8" name="TextBox 3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03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진행프로세스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1089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개발일정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0305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3-2.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개발환경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53800" y="59449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3-3.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마치며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개발일정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89" name="TextBox 8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91" name="직선 연결선 9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403" y="2905869"/>
            <a:ext cx="819150" cy="86677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6649809"/>
            <a:ext cx="819150" cy="86677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187" y="3771900"/>
            <a:ext cx="819150" cy="86677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5691867"/>
            <a:ext cx="819150" cy="86677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4733925"/>
            <a:ext cx="819150" cy="86677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4419600" y="30861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430000" y="3950676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419600" y="49149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430000" y="59055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419600" y="68199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52609" y="40767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2023.02.01 ~ 02.03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72009" y="407813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데이터베이스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설계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4597" y="506621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2023.02.20 ~ 02.27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25762" y="5069082"/>
            <a:ext cx="32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개인 인덱스 개발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55077" y="3208438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2023.01.30 ~ 02.01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71233" y="3208444"/>
            <a:ext cx="122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과제선정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24597" y="690822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2023.04.04 ~ </a:t>
            </a:r>
            <a:r>
              <a:rPr lang="en-US" altLang="ko-KR" sz="2000" b="1" dirty="0" err="1" smtClean="0">
                <a:latin typeface="Noto Sans KR" pitchFamily="34" charset="-127"/>
                <a:ea typeface="Noto Sans KR" pitchFamily="34" charset="-127"/>
              </a:rPr>
              <a:t>ing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40752" y="6908230"/>
            <a:ext cx="3655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MVC2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모델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r>
              <a:rPr lang="ko-KR" altLang="en-US" sz="2000" b="1" dirty="0" err="1" smtClean="0">
                <a:latin typeface="Noto Sans KR" pitchFamily="34" charset="-127"/>
                <a:ea typeface="Noto Sans KR" pitchFamily="34" charset="-127"/>
              </a:rPr>
              <a:t>판매등록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개인 인덱스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</a:t>
            </a:r>
          </a:p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서비스 상세페이지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</a:p>
          <a:p>
            <a:r>
              <a:rPr lang="ko-KR" altLang="en-US" sz="2000" b="1" dirty="0" err="1" smtClean="0">
                <a:latin typeface="Noto Sans KR" pitchFamily="34" charset="-127"/>
                <a:ea typeface="Noto Sans KR" pitchFamily="34" charset="-127"/>
              </a:rPr>
              <a:t>마이페이지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개발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669887" y="597394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2023.03.20 ~ 04.04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472009" y="5973949"/>
            <a:ext cx="3799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메인 인덱스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</a:t>
            </a:r>
          </a:p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게시판 개발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ERD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중간 수정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7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개발환경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8" name="TextBox 1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257800" y="3438525"/>
            <a:ext cx="4679044" cy="790575"/>
            <a:chOff x="5257800" y="3188583"/>
            <a:chExt cx="4679044" cy="7905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800" y="3188583"/>
              <a:ext cx="885825" cy="79057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324601" y="3294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Back-End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257800" y="5000625"/>
            <a:ext cx="4679044" cy="828675"/>
            <a:chOff x="5257800" y="4463831"/>
            <a:chExt cx="4679044" cy="8286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4463831"/>
              <a:ext cx="866775" cy="82867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24601" y="4599216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Front-End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62562" y="6572250"/>
            <a:ext cx="4674662" cy="857250"/>
            <a:chOff x="5262562" y="5713914"/>
            <a:chExt cx="4674662" cy="857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2562" y="5713914"/>
              <a:ext cx="876300" cy="85725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324981" y="5845629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Tool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04377" y="8059373"/>
            <a:ext cx="4732466" cy="970327"/>
            <a:chOff x="5204377" y="6896100"/>
            <a:chExt cx="4732466" cy="9703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4377" y="6896100"/>
              <a:ext cx="1044023" cy="97032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324600" y="7064829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ETC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5" name="그룹 1001"/>
          <p:cNvGrpSpPr/>
          <p:nvPr/>
        </p:nvGrpSpPr>
        <p:grpSpPr>
          <a:xfrm>
            <a:off x="14823906" y="5095555"/>
            <a:ext cx="1733571" cy="618056"/>
            <a:chOff x="5889158" y="5242489"/>
            <a:chExt cx="1733571" cy="618056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9158" y="5242489"/>
              <a:ext cx="1733571" cy="618056"/>
            </a:xfrm>
            <a:prstGeom prst="rect">
              <a:avLst/>
            </a:prstGeom>
          </p:spPr>
        </p:pic>
      </p:grpSp>
      <p:grpSp>
        <p:nvGrpSpPr>
          <p:cNvPr id="37" name="그룹 1006"/>
          <p:cNvGrpSpPr/>
          <p:nvPr/>
        </p:nvGrpSpPr>
        <p:grpSpPr>
          <a:xfrm>
            <a:off x="9184909" y="3158932"/>
            <a:ext cx="857162" cy="1109800"/>
            <a:chOff x="5887038" y="4004486"/>
            <a:chExt cx="857162" cy="1109800"/>
          </a:xfrm>
        </p:grpSpPr>
        <p:pic>
          <p:nvPicPr>
            <p:cNvPr id="38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038" y="4004486"/>
              <a:ext cx="857162" cy="1109800"/>
            </a:xfrm>
            <a:prstGeom prst="rect">
              <a:avLst/>
            </a:prstGeom>
          </p:spPr>
        </p:pic>
      </p:grpSp>
      <p:grpSp>
        <p:nvGrpSpPr>
          <p:cNvPr id="39" name="그룹 1026"/>
          <p:cNvGrpSpPr/>
          <p:nvPr/>
        </p:nvGrpSpPr>
        <p:grpSpPr>
          <a:xfrm>
            <a:off x="11928109" y="3064950"/>
            <a:ext cx="1037731" cy="1160782"/>
            <a:chOff x="7662521" y="3580902"/>
            <a:chExt cx="1037731" cy="1160782"/>
          </a:xfrm>
        </p:grpSpPr>
        <p:pic>
          <p:nvPicPr>
            <p:cNvPr id="40" name="Object 8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2521" y="3580902"/>
              <a:ext cx="1037731" cy="1160782"/>
            </a:xfrm>
            <a:prstGeom prst="rect">
              <a:avLst/>
            </a:prstGeom>
          </p:spPr>
        </p:pic>
      </p:grpSp>
      <p:grpSp>
        <p:nvGrpSpPr>
          <p:cNvPr id="41" name="그룹 1028"/>
          <p:cNvGrpSpPr/>
          <p:nvPr/>
        </p:nvGrpSpPr>
        <p:grpSpPr>
          <a:xfrm>
            <a:off x="10327909" y="3082732"/>
            <a:ext cx="1174839" cy="1280273"/>
            <a:chOff x="6546520" y="3933018"/>
            <a:chExt cx="1174839" cy="1280273"/>
          </a:xfrm>
        </p:grpSpPr>
        <p:pic>
          <p:nvPicPr>
            <p:cNvPr id="42" name="Object 9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520" y="3933018"/>
              <a:ext cx="1174839" cy="1280273"/>
            </a:xfrm>
            <a:prstGeom prst="rect">
              <a:avLst/>
            </a:prstGeom>
          </p:spPr>
        </p:pic>
      </p:grpSp>
      <p:grpSp>
        <p:nvGrpSpPr>
          <p:cNvPr id="43" name="그룹 1029"/>
          <p:cNvGrpSpPr/>
          <p:nvPr/>
        </p:nvGrpSpPr>
        <p:grpSpPr>
          <a:xfrm>
            <a:off x="15204709" y="3235132"/>
            <a:ext cx="971967" cy="984590"/>
            <a:chOff x="10396632" y="5139130"/>
            <a:chExt cx="971967" cy="984590"/>
          </a:xfrm>
        </p:grpSpPr>
        <p:pic>
          <p:nvPicPr>
            <p:cNvPr id="44" name="Object 9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6632" y="5139130"/>
              <a:ext cx="971967" cy="984590"/>
            </a:xfrm>
            <a:prstGeom prst="rect">
              <a:avLst/>
            </a:prstGeom>
          </p:spPr>
        </p:pic>
      </p:grpSp>
      <p:grpSp>
        <p:nvGrpSpPr>
          <p:cNvPr id="45" name="그룹 1019"/>
          <p:cNvGrpSpPr/>
          <p:nvPr/>
        </p:nvGrpSpPr>
        <p:grpSpPr>
          <a:xfrm>
            <a:off x="12048750" y="5000250"/>
            <a:ext cx="905250" cy="905250"/>
            <a:chOff x="13415891" y="4898640"/>
            <a:chExt cx="905250" cy="905250"/>
          </a:xfrm>
        </p:grpSpPr>
        <p:pic>
          <p:nvPicPr>
            <p:cNvPr id="4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47" name="그룹 1020"/>
          <p:cNvGrpSpPr/>
          <p:nvPr/>
        </p:nvGrpSpPr>
        <p:grpSpPr>
          <a:xfrm>
            <a:off x="9106057" y="4776452"/>
            <a:ext cx="936014" cy="1281448"/>
            <a:chOff x="12509039" y="3551690"/>
            <a:chExt cx="936014" cy="1281448"/>
          </a:xfrm>
        </p:grpSpPr>
        <p:pic>
          <p:nvPicPr>
            <p:cNvPr id="48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49" name="그룹 1021"/>
          <p:cNvGrpSpPr/>
          <p:nvPr/>
        </p:nvGrpSpPr>
        <p:grpSpPr>
          <a:xfrm>
            <a:off x="10618434" y="4843759"/>
            <a:ext cx="828501" cy="1137941"/>
            <a:chOff x="13469898" y="3597296"/>
            <a:chExt cx="828501" cy="1137941"/>
          </a:xfrm>
        </p:grpSpPr>
        <p:pic>
          <p:nvPicPr>
            <p:cNvPr id="50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51" name="그룹 1022"/>
          <p:cNvGrpSpPr/>
          <p:nvPr/>
        </p:nvGrpSpPr>
        <p:grpSpPr>
          <a:xfrm>
            <a:off x="13433859" y="4838700"/>
            <a:ext cx="1075438" cy="1158164"/>
            <a:chOff x="14339110" y="3635131"/>
            <a:chExt cx="1075438" cy="1158164"/>
          </a:xfrm>
        </p:grpSpPr>
        <p:pic>
          <p:nvPicPr>
            <p:cNvPr id="52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90170" y="3217115"/>
            <a:ext cx="1533525" cy="10191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7800" y="6518978"/>
            <a:ext cx="1069663" cy="1139122"/>
          </a:xfrm>
          <a:prstGeom prst="rect">
            <a:avLst/>
          </a:prstGeom>
        </p:spPr>
      </p:pic>
      <p:pic>
        <p:nvPicPr>
          <p:cNvPr id="1026" name="Picture 2" descr="자동 완성 MySQL 워크벤치를 활성화하는 방법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78" y="6491654"/>
            <a:ext cx="1137599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lime · GitHub Topics · GitHub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691" y="6610454"/>
            <a:ext cx="16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설치하기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29" y="6610454"/>
            <a:ext cx="214285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306598"/>
            <a:chOff x="76200" y="3141702"/>
            <a:chExt cx="3618570" cy="2306598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17358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3979158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팀원소개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8" name="TextBox 1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76" y="7060224"/>
            <a:ext cx="14954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419475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25880"/>
            <a:ext cx="12001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26368" y="3179884"/>
            <a:ext cx="8382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rPr>
              <a:t>팀장</a:t>
            </a:r>
            <a:endParaRPr lang="en-US" altLang="ko-KR" sz="2000" b="1" dirty="0" smtClean="0">
              <a:solidFill>
                <a:srgbClr val="FF000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5000" y="4515572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박재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5000" y="6375096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서우혁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3276" y="8351907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유재선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9202" y="4126565"/>
            <a:ext cx="3953608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재능 판매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00192" y="5973579"/>
            <a:ext cx="3953608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장소 대여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Q&amp;A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89201" y="7962900"/>
            <a:ext cx="4926551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20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V="1">
            <a:off x="3178748" y="3124200"/>
            <a:ext cx="11901003" cy="381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178747" y="6972300"/>
            <a:ext cx="11901003" cy="381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5200" y="3314700"/>
            <a:ext cx="11125200" cy="35052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anchor="ctr" anchorCtr="0">
            <a:noAutofit/>
          </a:bodyPr>
          <a:lstStyle/>
          <a:p>
            <a:pPr algn="ctr">
              <a:defRPr/>
            </a:pPr>
            <a:r>
              <a:rPr lang="ko-KR" altLang="en-US" sz="13800" b="1">
                <a:latin typeface="Noto Sans KR"/>
                <a:ea typeface="Noto Sans KR"/>
              </a:rPr>
              <a:t>감사합니다</a:t>
            </a:r>
            <a:endParaRPr lang="en-US" altLang="ko-KR" sz="13800" b="1"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19600" y="2628900"/>
            <a:ext cx="130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만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세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~59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세 남녀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4,500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명 대상 설문조사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305800" y="3848100"/>
            <a:ext cx="5410200" cy="2337375"/>
            <a:chOff x="8305800" y="3848100"/>
            <a:chExt cx="5410200" cy="233737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500" y="4314825"/>
              <a:ext cx="140970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6500" y="5600700"/>
              <a:ext cx="1614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96.9%</a:t>
              </a:r>
              <a:endPara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05800" y="3848100"/>
              <a:ext cx="54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스마트러닝 학습 후 업무 역량 향상 경험</a:t>
              </a:r>
              <a:endParaRPr lang="en-US" altLang="ko-KR" sz="2400" b="1" dirty="0" smtClean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324600" y="6891635"/>
            <a:ext cx="9296400" cy="2718375"/>
            <a:chOff x="6324600" y="6891635"/>
            <a:chExt cx="9296400" cy="2718375"/>
          </a:xfrm>
        </p:grpSpPr>
        <p:sp>
          <p:nvSpPr>
            <p:cNvPr id="35" name="TextBox 34"/>
            <p:cNvSpPr txBox="1"/>
            <p:nvPr/>
          </p:nvSpPr>
          <p:spPr>
            <a:xfrm>
              <a:off x="8763000" y="6891635"/>
              <a:ext cx="441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온</a:t>
              </a:r>
              <a:r>
                <a:rPr lang="en-US" altLang="ko-KR" sz="2400" b="1" dirty="0" smtClean="0">
                  <a:latin typeface="Noto Sans KR" pitchFamily="34" charset="-127"/>
                  <a:ea typeface="Noto Sans KR" pitchFamily="34" charset="-127"/>
                </a:rPr>
                <a:t>&amp;</a:t>
              </a:r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오프라인 자기계발 학습 동향</a:t>
              </a:r>
              <a:endParaRPr lang="en-US" altLang="ko-KR" sz="2400" b="1" dirty="0" smtClean="0">
                <a:latin typeface="Noto Sans KR" pitchFamily="34" charset="-127"/>
                <a:ea typeface="Noto Sans KR" pitchFamily="34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324600" y="7625859"/>
              <a:ext cx="9296400" cy="1984151"/>
              <a:chOff x="6324600" y="7625859"/>
              <a:chExt cx="9296400" cy="1984151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600" y="7848600"/>
                <a:ext cx="1438275" cy="140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1750" y="7870937"/>
                <a:ext cx="1314450" cy="1456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4600" y="7848600"/>
                <a:ext cx="1457325" cy="140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324600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50.4%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0134600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33.2%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3958888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16.4%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77000" y="7625859"/>
                <a:ext cx="1333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일과시간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248900" y="7630027"/>
                <a:ext cx="1333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통근시간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868400" y="7638990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심야 및 휴일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0" name="TextBox 3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697200" y="6185217"/>
            <a:ext cx="1905000" cy="634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86" y="5268004"/>
            <a:ext cx="2074014" cy="188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77765" y="5977464"/>
            <a:ext cx="452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현재 자기계발을 위한 사이트들은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?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2" name="TextBox 21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3264</ep:Words>
  <ep:PresentationFormat>사용자 지정</ep:PresentationFormat>
  <ep:Paragraphs>1023</ep:Paragraphs>
  <ep:Slides>75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ep:HeadingPairs>
  <ep:TitlesOfParts>
    <vt:vector size="7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2021-02-14T19:43:51.000</dcterms:created>
  <dc:creator>officegen</dc:creator>
  <cp:lastModifiedBy>dlwpa</cp:lastModifiedBy>
  <dcterms:modified xsi:type="dcterms:W3CDTF">2023-04-09T12:02:31.094</dcterms:modified>
  <cp:revision>108</cp:revision>
  <dc:title>PowerPoint 프레젠테이션</dc:title>
  <cp:version>1000.0000.01</cp:version>
</cp:coreProperties>
</file>